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4" r:id="rId3"/>
    <p:sldId id="276" r:id="rId4"/>
    <p:sldId id="275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8B83"/>
    <a:srgbClr val="DB7093"/>
    <a:srgbClr val="7B68EE"/>
    <a:srgbClr val="C1CDC1"/>
    <a:srgbClr val="EEC591"/>
    <a:srgbClr val="6E7B8B"/>
    <a:srgbClr val="FF6EB4"/>
    <a:srgbClr val="008B8B"/>
    <a:srgbClr val="E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0"/>
    <p:restoredTop sz="96081"/>
  </p:normalViewPr>
  <p:slideViewPr>
    <p:cSldViewPr snapToGrid="0" snapToObjects="1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4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5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7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4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0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5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12D6-3DC0-A548-82C6-C50F38AEE8E4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65132-A1BC-224C-B9CC-5643E5250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3631CE-B0D7-E57F-C1FE-015742D936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2025" y="566990"/>
                <a:ext cx="11076635" cy="6291009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000" dirty="0"/>
                  <a:t>Co</a:t>
                </a:r>
                <a:r>
                  <a:rPr lang="en-US" sz="2500" dirty="0"/>
                  <a:t>nsider a mixing network with three groups:</a:t>
                </a:r>
              </a:p>
              <a:p>
                <a:pPr lvl="1"/>
                <a:r>
                  <a:rPr lang="en-US" sz="2500" dirty="0"/>
                  <a:t>Men who have sex with men (MSM)</a:t>
                </a:r>
              </a:p>
              <a:p>
                <a:pPr lvl="1"/>
                <a:r>
                  <a:rPr lang="en-US" sz="2500" dirty="0"/>
                  <a:t>Heterosexual males (HETM)</a:t>
                </a:r>
              </a:p>
              <a:p>
                <a:pPr lvl="1"/>
                <a:r>
                  <a:rPr lang="en-US" sz="2500" dirty="0"/>
                  <a:t>Heterosexual females (HETF)</a:t>
                </a:r>
              </a:p>
              <a:p>
                <a:r>
                  <a:rPr lang="en-US" sz="2500" dirty="0"/>
                  <a:t>Groups:</a:t>
                </a:r>
              </a:p>
              <a:p>
                <a:pPr lvl="1"/>
                <a:r>
                  <a:rPr lang="en-US" sz="2500" i="1" dirty="0"/>
                  <a:t>Men who have sex with men (MSM)</a:t>
                </a:r>
              </a:p>
              <a:p>
                <a:pPr lvl="2"/>
                <a:r>
                  <a:rPr lang="en-US" sz="2500" i="1" dirty="0"/>
                  <a:t>Enter at a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2500" i="1" dirty="0"/>
                  <a:t> </a:t>
                </a:r>
                <a:endParaRPr lang="en-US" sz="2500" b="0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500" i="1" dirty="0"/>
                  <a:t> contacts/year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500" i="1" dirty="0"/>
                  <a:t> of partners are other MSM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500" i="1" dirty="0"/>
                  <a:t> of partners are HETF</a:t>
                </a:r>
              </a:p>
              <a:p>
                <a:pPr lvl="2"/>
                <a:r>
                  <a:rPr lang="en-US" sz="2500" b="0" dirty="0"/>
                  <a:t>Die at a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sz="2500" i="1" dirty="0"/>
              </a:p>
              <a:p>
                <a:pPr lvl="1"/>
                <a:r>
                  <a:rPr lang="en-US" sz="2500" i="1" dirty="0"/>
                  <a:t>Heterosexual females (HETF)</a:t>
                </a:r>
              </a:p>
              <a:p>
                <a:pPr lvl="2"/>
                <a:r>
                  <a:rPr lang="en-US" sz="2500" i="1" dirty="0"/>
                  <a:t>Enter at a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US" sz="2500" b="0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500" i="1" dirty="0"/>
                  <a:t> contacts/year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500" i="1" dirty="0"/>
                  <a:t> of partners are MSM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500" i="1" dirty="0"/>
                  <a:t> of partners are HETM</a:t>
                </a:r>
              </a:p>
              <a:p>
                <a:pPr lvl="2"/>
                <a:r>
                  <a:rPr lang="en-US" sz="2500" i="1" dirty="0"/>
                  <a:t>Die at a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US" sz="2500" i="1" dirty="0"/>
              </a:p>
              <a:p>
                <a:pPr lvl="1"/>
                <a:r>
                  <a:rPr lang="en-US" sz="2500" i="1" dirty="0"/>
                  <a:t>Heterosexual males (HETM)</a:t>
                </a:r>
              </a:p>
              <a:p>
                <a:pPr lvl="2"/>
                <a:r>
                  <a:rPr lang="en-US" sz="2500" i="1" dirty="0"/>
                  <a:t>Enter at a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500" b="0" i="0" smtClean="0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US" sz="2500" i="1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500" i="1" dirty="0"/>
                  <a:t> contacts/year</a:t>
                </a:r>
              </a:p>
              <a:p>
                <a:pPr lvl="2"/>
                <a:r>
                  <a:rPr lang="en-US" sz="2500" i="1" dirty="0"/>
                  <a:t>100% of partners are HETF</a:t>
                </a:r>
              </a:p>
              <a:p>
                <a:pPr lvl="2"/>
                <a:r>
                  <a:rPr lang="en-US" sz="2500" i="1" dirty="0"/>
                  <a:t>Die at a rate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endParaRPr lang="en-US" sz="2500" i="1" dirty="0"/>
              </a:p>
              <a:p>
                <a:r>
                  <a:rPr lang="en-US" sz="3000" b="1" i="1" dirty="0"/>
                  <a:t>Problem 1: Assume a sexually-transmitted disease spreads across this network. </a:t>
                </a:r>
              </a:p>
              <a:p>
                <a:pPr marL="971550" lvl="1" indent="-514350">
                  <a:buFont typeface="+mj-lt"/>
                  <a:buAutoNum type="alphaLcParenR"/>
                </a:pPr>
                <a:r>
                  <a:rPr lang="en-US" sz="2600" b="1" i="1" dirty="0"/>
                  <a:t>Write down a three-population mixing model, denoting susceptible groups as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600" b="1" i="1" dirty="0"/>
                  <a:t> and infected groups as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2600" b="1" i="1" dirty="0"/>
                  <a:t>, using the subscripts </a:t>
                </a:r>
                <a:br>
                  <a:rPr lang="en-US" sz="2600" b="1" i="1" dirty="0"/>
                </a:br>
                <a14:m>
                  <m:oMath xmlns:m="http://schemas.openxmlformats.org/officeDocument/2006/math"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600" b="1" i="1" smtClean="0"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2600" b="1" i="1" dirty="0"/>
                  <a:t> to denote MSM, HETF, and HETM respectively. </a:t>
                </a:r>
              </a:p>
              <a:p>
                <a:pPr lvl="2"/>
                <a:r>
                  <a:rPr lang="en-US" sz="2200" b="1" i="1" dirty="0"/>
                  <a:t> Denote the probability of transmission per contact of an infected person in group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2200" b="1" i="1" dirty="0"/>
                  <a:t> transmitting to a susceptible person in group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2200" b="1" i="1" dirty="0"/>
                  <a:t> as: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p>
                    </m:sSubSup>
                  </m:oMath>
                </a14:m>
                <a:endParaRPr lang="en-US" sz="2200" b="1" i="1" dirty="0"/>
              </a:p>
              <a:p>
                <a:pPr lvl="2"/>
                <a:r>
                  <a:rPr lang="en-US" sz="2200" b="1" i="1" dirty="0"/>
                  <a:t>Assume that diseased individuals are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𝜸</m:t>
                    </m:r>
                  </m:oMath>
                </a14:m>
                <a:r>
                  <a:rPr lang="en-US" sz="2200" b="1" i="1" dirty="0"/>
                  <a:t> times more likely to die than non-diseased individuals, and this is the same for each group.</a:t>
                </a:r>
              </a:p>
              <a:p>
                <a:pPr lvl="2"/>
                <a:endParaRPr lang="en-US" sz="2200" b="1" i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3631CE-B0D7-E57F-C1FE-015742D936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2025" y="566990"/>
                <a:ext cx="11076635" cy="6291009"/>
              </a:xfrm>
              <a:blipFill>
                <a:blip r:embed="rId2"/>
                <a:stretch>
                  <a:fillRect l="-344" t="-1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C44DD1A1-52D9-6BD6-FA66-E40CEC72BDE0}"/>
              </a:ext>
            </a:extLst>
          </p:cNvPr>
          <p:cNvGrpSpPr/>
          <p:nvPr/>
        </p:nvGrpSpPr>
        <p:grpSpPr>
          <a:xfrm>
            <a:off x="6411686" y="661473"/>
            <a:ext cx="5116284" cy="4778888"/>
            <a:chOff x="6411686" y="661473"/>
            <a:chExt cx="5116284" cy="477888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CB4A8CA-5119-FEC5-06C8-418F430637DC}"/>
                </a:ext>
              </a:extLst>
            </p:cNvPr>
            <p:cNvSpPr/>
            <p:nvPr/>
          </p:nvSpPr>
          <p:spPr>
            <a:xfrm>
              <a:off x="8969828" y="1417639"/>
              <a:ext cx="2558142" cy="92589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MSM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05159F-0E9D-781B-C670-F763E601151D}"/>
                </a:ext>
              </a:extLst>
            </p:cNvPr>
            <p:cNvSpPr/>
            <p:nvPr/>
          </p:nvSpPr>
          <p:spPr>
            <a:xfrm>
              <a:off x="6411686" y="2966055"/>
              <a:ext cx="2558142" cy="9258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HETF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ED2C8F6-6876-533B-95A9-695FB343A23C}"/>
                </a:ext>
              </a:extLst>
            </p:cNvPr>
            <p:cNvSpPr/>
            <p:nvPr/>
          </p:nvSpPr>
          <p:spPr>
            <a:xfrm>
              <a:off x="8969828" y="4514471"/>
              <a:ext cx="2558142" cy="925890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HETM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83B3DA7-5B55-595C-829C-02D7C75ACC08}"/>
                </a:ext>
              </a:extLst>
            </p:cNvPr>
            <p:cNvCxnSpPr>
              <a:cxnSpLocks/>
              <a:stCxn id="21" idx="7"/>
              <a:endCxn id="20" idx="3"/>
            </p:cNvCxnSpPr>
            <p:nvPr/>
          </p:nvCxnSpPr>
          <p:spPr>
            <a:xfrm flipV="1">
              <a:off x="8595197" y="2207936"/>
              <a:ext cx="749262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3EDC8A0-6B43-D165-5431-21FBB356EAAF}"/>
                </a:ext>
              </a:extLst>
            </p:cNvPr>
            <p:cNvCxnSpPr>
              <a:cxnSpLocks/>
              <a:stCxn id="21" idx="5"/>
              <a:endCxn id="22" idx="1"/>
            </p:cNvCxnSpPr>
            <p:nvPr/>
          </p:nvCxnSpPr>
          <p:spPr>
            <a:xfrm>
              <a:off x="8595197" y="3756352"/>
              <a:ext cx="749262" cy="8937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C1B53B8-49C9-99DC-BBEE-036005883E4D}"/>
                </a:ext>
              </a:extLst>
            </p:cNvPr>
            <p:cNvCxnSpPr>
              <a:cxnSpLocks/>
              <a:stCxn id="20" idx="2"/>
              <a:endCxn id="21" idx="0"/>
            </p:cNvCxnSpPr>
            <p:nvPr/>
          </p:nvCxnSpPr>
          <p:spPr>
            <a:xfrm flipH="1">
              <a:off x="7690757" y="1880584"/>
              <a:ext cx="1279071" cy="1085471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id="{4AF68619-8DE1-79FD-1CD2-D59E495F484A}"/>
                </a:ext>
              </a:extLst>
            </p:cNvPr>
            <p:cNvCxnSpPr>
              <a:cxnSpLocks/>
              <a:stCxn id="20" idx="1"/>
              <a:endCxn id="20" idx="7"/>
            </p:cNvCxnSpPr>
            <p:nvPr/>
          </p:nvCxnSpPr>
          <p:spPr>
            <a:xfrm rot="5400000" flipH="1" flipV="1">
              <a:off x="10248899" y="648792"/>
              <a:ext cx="12700" cy="1808880"/>
            </a:xfrm>
            <a:prstGeom prst="curvedConnector3">
              <a:avLst>
                <a:gd name="adj1" fmla="val 4124803"/>
              </a:avLst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49D57F7-347D-B390-A78A-A74B5FFA015C}"/>
                </a:ext>
              </a:extLst>
            </p:cNvPr>
            <p:cNvCxnSpPr>
              <a:cxnSpLocks/>
              <a:endCxn id="21" idx="6"/>
            </p:cNvCxnSpPr>
            <p:nvPr/>
          </p:nvCxnSpPr>
          <p:spPr>
            <a:xfrm flipH="1" flipV="1">
              <a:off x="8969828" y="3429000"/>
              <a:ext cx="1045029" cy="1221064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ADE1F073-12A4-5891-AEAA-7487E373BC04}"/>
                    </a:ext>
                  </a:extLst>
                </p:cNvPr>
                <p:cNvSpPr txBox="1"/>
                <p:nvPr/>
              </p:nvSpPr>
              <p:spPr>
                <a:xfrm>
                  <a:off x="7013121" y="2038091"/>
                  <a:ext cx="15947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66BC085E-C0BB-06F2-68C5-4A4E5ADF03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3121" y="2038091"/>
                  <a:ext cx="159475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502CBC66-CB13-A2A5-D924-90517910335E}"/>
                    </a:ext>
                  </a:extLst>
                </p:cNvPr>
                <p:cNvSpPr txBox="1"/>
                <p:nvPr/>
              </p:nvSpPr>
              <p:spPr>
                <a:xfrm>
                  <a:off x="8551191" y="2557994"/>
                  <a:ext cx="12790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ACE2CDA-6F9B-7911-3C4A-B61A582CEB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1191" y="2557994"/>
                  <a:ext cx="1279070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551378E1-080D-6173-B0EF-9878DC24E734}"/>
                    </a:ext>
                  </a:extLst>
                </p:cNvPr>
                <p:cNvSpPr txBox="1"/>
                <p:nvPr/>
              </p:nvSpPr>
              <p:spPr>
                <a:xfrm>
                  <a:off x="9609364" y="661473"/>
                  <a:ext cx="12790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DE51848-DBEE-C38B-5649-9CA2BEB8E0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09364" y="661473"/>
                  <a:ext cx="1279070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8AD3C549-8311-F48C-0EAB-DB041528D82A}"/>
                    </a:ext>
                  </a:extLst>
                </p:cNvPr>
                <p:cNvSpPr txBox="1"/>
                <p:nvPr/>
              </p:nvSpPr>
              <p:spPr>
                <a:xfrm>
                  <a:off x="7659895" y="4198092"/>
                  <a:ext cx="12790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(1−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7F50BB8-4504-F068-477E-2CA2635C74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9895" y="4198092"/>
                  <a:ext cx="1279070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970" r="-3960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059444A2-62C2-AF30-57FD-19884F0E06A9}"/>
                    </a:ext>
                  </a:extLst>
                </p:cNvPr>
                <p:cNvSpPr txBox="1"/>
                <p:nvPr/>
              </p:nvSpPr>
              <p:spPr>
                <a:xfrm>
                  <a:off x="9000691" y="3695789"/>
                  <a:ext cx="12790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3795F154-754B-5C78-13C9-FA19740B47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00691" y="3695789"/>
                  <a:ext cx="127907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4663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D958-5955-B519-D6C2-6CC98C2F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2A04B7-9C7D-3CE9-9812-0C3D5A537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lphaLcParenR" startAt="2"/>
                </a:pPr>
                <a:r>
                  <a:rPr lang="en-US" dirty="0"/>
                  <a:t>We now want to model the effect of </a:t>
                </a:r>
                <a:r>
                  <a:rPr lang="en-US" i="1" dirty="0"/>
                  <a:t>pre-exposure prophylaxis (</a:t>
                </a:r>
                <a:r>
                  <a:rPr lang="en-US" i="1" dirty="0" err="1"/>
                  <a:t>PrEP</a:t>
                </a:r>
                <a:r>
                  <a:rPr lang="en-US" i="1" dirty="0"/>
                  <a:t>) </a:t>
                </a:r>
                <a:r>
                  <a:rPr lang="en-US" dirty="0"/>
                  <a:t>on the transmission of the disease. </a:t>
                </a:r>
                <a:r>
                  <a:rPr lang="en-US" dirty="0" err="1"/>
                  <a:t>PrEP</a:t>
                </a:r>
                <a:r>
                  <a:rPr lang="en-US" dirty="0"/>
                  <a:t> is a 100% effective treatment that, if taken, guarantees that one cannot catch the disease. Letting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denote the fraction of the susceptible population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on </a:t>
                </a:r>
                <a:r>
                  <a:rPr lang="en-US" dirty="0" err="1"/>
                  <a:t>PrEP</a:t>
                </a:r>
                <a:r>
                  <a:rPr lang="en-US" dirty="0"/>
                  <a:t>, modify the model to account for the effect of </a:t>
                </a:r>
                <a:r>
                  <a:rPr lang="en-US" dirty="0" err="1"/>
                  <a:t>PrEP.</a:t>
                </a: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2A04B7-9C7D-3CE9-9812-0C3D5A537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616" r="-1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03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CCEB-E98B-4731-D02E-1D85A25F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8C6AB3-4377-1792-4B8A-0E87EA1B1E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Using the model in Problem 1, and information on the following slide, implement the model in MATLAB over a 20 year period with the following initial conditions: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165,000; 36,000;3,300,000;15,000;3,250,000;9,500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Assume 11,000 initial </a:t>
                </a:r>
                <a:r>
                  <a:rPr lang="en-US" dirty="0" err="1"/>
                  <a:t>PrEP</a:t>
                </a:r>
                <a:r>
                  <a:rPr lang="en-US" dirty="0"/>
                  <a:t> users among MSM, 1,000 among HETF, 0 among HETM</a:t>
                </a:r>
              </a:p>
              <a:p>
                <a:pPr lvl="2"/>
                <a:r>
                  <a:rPr lang="en-US" dirty="0"/>
                  <a:t>Note: Assume, for simplicity, that the </a:t>
                </a:r>
                <a:r>
                  <a:rPr lang="en-US" dirty="0" err="1"/>
                  <a:t>PrEP</a:t>
                </a:r>
                <a:r>
                  <a:rPr lang="en-US" dirty="0"/>
                  <a:t> fraction at the initial time remains fixed</a:t>
                </a:r>
              </a:p>
              <a:p>
                <a:pPr lvl="1"/>
                <a:r>
                  <a:rPr lang="en-US" dirty="0"/>
                  <a:t>How many cumulative </a:t>
                </a:r>
                <a:r>
                  <a:rPr lang="en-US" b="1" dirty="0"/>
                  <a:t>new</a:t>
                </a:r>
                <a:r>
                  <a:rPr lang="en-US" dirty="0"/>
                  <a:t> infections are there, for each group, over a five, ten, and twenty year periods.</a:t>
                </a:r>
              </a:p>
              <a:p>
                <a:pPr lvl="1"/>
                <a:r>
                  <a:rPr lang="en-US" dirty="0"/>
                  <a:t>Run each model scenario again three separate times: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dirty="0"/>
                  <a:t>First time, add 50,000 </a:t>
                </a:r>
                <a:r>
                  <a:rPr lang="en-US" dirty="0" err="1"/>
                  <a:t>PrEP</a:t>
                </a:r>
                <a:r>
                  <a:rPr lang="en-US" dirty="0"/>
                  <a:t> users to MSM population at t, with HETM and HETF populations the same as before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dirty="0"/>
                  <a:t>Second time, add 50,000 </a:t>
                </a:r>
                <a:r>
                  <a:rPr lang="en-US" dirty="0" err="1"/>
                  <a:t>PrEP</a:t>
                </a:r>
                <a:r>
                  <a:rPr lang="en-US" dirty="0"/>
                  <a:t> users to HETF population (MSM and HETF same as before)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dirty="0"/>
                  <a:t>Third time, add 50,000 </a:t>
                </a:r>
                <a:r>
                  <a:rPr lang="en-US" dirty="0" err="1"/>
                  <a:t>PrEP</a:t>
                </a:r>
                <a:r>
                  <a:rPr lang="en-US" dirty="0"/>
                  <a:t> users to HETM population (MSM, HETF assume zero users)</a:t>
                </a:r>
              </a:p>
              <a:p>
                <a:pPr lvl="3"/>
                <a:r>
                  <a:rPr lang="en-US" dirty="0"/>
                  <a:t>Assume, for simplicity, that the population </a:t>
                </a:r>
                <a:r>
                  <a:rPr lang="en-US" dirty="0" err="1"/>
                  <a:t>PrEP</a:t>
                </a:r>
                <a:r>
                  <a:rPr lang="en-US" dirty="0"/>
                  <a:t> fractions remain fixed over the entire simulation period</a:t>
                </a:r>
              </a:p>
              <a:p>
                <a:pPr lvl="1"/>
                <a:r>
                  <a:rPr lang="en-US" dirty="0"/>
                  <a:t>How many cumulative </a:t>
                </a:r>
                <a:r>
                  <a:rPr lang="en-US" b="1" dirty="0"/>
                  <a:t>new</a:t>
                </a:r>
                <a:r>
                  <a:rPr lang="en-US" dirty="0"/>
                  <a:t> infections are there, for each group, over a five, ten, and twenty period in each scenario?</a:t>
                </a:r>
              </a:p>
              <a:p>
                <a:pPr lvl="1"/>
                <a:r>
                  <a:rPr lang="en-US" dirty="0"/>
                  <a:t>What does this suggest is the most effective allocation of </a:t>
                </a:r>
                <a:r>
                  <a:rPr lang="en-US" dirty="0" err="1"/>
                  <a:t>PrEP</a:t>
                </a:r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8C6AB3-4377-1792-4B8A-0E87EA1B1E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44" t="-3198" r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48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0D11-7244-B3DB-2C20-87781269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list values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7FBB4-26D9-66FA-ECE9-70883CEE8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Males have a .009 probability of death in a year</a:t>
            </a:r>
          </a:p>
          <a:p>
            <a:r>
              <a:rPr lang="en-US" dirty="0"/>
              <a:t>Females have a .008 probability of death in a year</a:t>
            </a:r>
          </a:p>
          <a:p>
            <a:r>
              <a:rPr lang="en-US" dirty="0"/>
              <a:t>2000 new MSM, 32500 HETF, and 31500 HETM become active each year</a:t>
            </a:r>
          </a:p>
          <a:p>
            <a:r>
              <a:rPr lang="en-US" dirty="0"/>
              <a:t>85.1% of MSM contacts are with other MSM, 2% of HETF contacts are with MSM</a:t>
            </a:r>
          </a:p>
          <a:p>
            <a:r>
              <a:rPr lang="en-US" dirty="0"/>
              <a:t>MSM, HETF, and HETM have 120, 47.2 and 47 contacts / year, respectively</a:t>
            </a:r>
          </a:p>
          <a:p>
            <a:r>
              <a:rPr lang="en-US" dirty="0"/>
              <a:t>The probability of an infected male transmitting to a susceptible male is .0007/contact, probability of an infected male transmitting to a susceptible female is .0004/contact, and the probability of an infected female transmitting to a susceptible male is .0003/contact</a:t>
            </a:r>
          </a:p>
        </p:txBody>
      </p:sp>
    </p:spTree>
    <p:extLst>
      <p:ext uri="{BB962C8B-B14F-4D97-AF65-F5344CB8AC3E}">
        <p14:creationId xmlns:p14="http://schemas.microsoft.com/office/powerpoint/2010/main" val="148174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4E35-7A6C-C759-F264-B643C080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152D3E-A5B6-CB05-C03D-2D45BB2BDB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methods shown in class, derive the sensitivity equations for the model to the </a:t>
                </a:r>
                <a:r>
                  <a:rPr lang="en-US" dirty="0" err="1"/>
                  <a:t>PrEP</a:t>
                </a:r>
                <a:r>
                  <a:rPr lang="en-US" dirty="0"/>
                  <a:t> fractions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for each group. </a:t>
                </a:r>
              </a:p>
              <a:p>
                <a:pPr lvl="2"/>
                <a:r>
                  <a:rPr lang="en-US" dirty="0"/>
                  <a:t>You may consider the overall populations sufficiently constant such that the denominator (total population) may be combined</a:t>
                </a:r>
              </a:p>
              <a:p>
                <a:pPr lvl="1"/>
                <a:r>
                  <a:rPr lang="en-US" dirty="0"/>
                  <a:t>Plot the sensitivity in the infected compartment, for each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to the number on </a:t>
                </a:r>
                <a:r>
                  <a:rPr lang="en-US" dirty="0" err="1"/>
                  <a:t>PrEP</a:t>
                </a:r>
                <a:r>
                  <a:rPr lang="en-US" dirty="0"/>
                  <a:t> in each respective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lvl="2"/>
                <a:r>
                  <a:rPr lang="en-US" i="1" dirty="0"/>
                  <a:t>Hint: make sure to adjust the final sensitivities is so that they reflect NUMBERS on </a:t>
                </a:r>
                <a:r>
                  <a:rPr lang="en-US" i="1" dirty="0" err="1"/>
                  <a:t>PrEP</a:t>
                </a:r>
                <a:r>
                  <a:rPr lang="en-US" i="1" dirty="0"/>
                  <a:t>, not FRACTIONS on </a:t>
                </a:r>
                <a:r>
                  <a:rPr lang="en-US" i="1" dirty="0" err="1"/>
                  <a:t>PrEP</a:t>
                </a:r>
                <a:endParaRPr lang="en-US" i="1" dirty="0"/>
              </a:p>
              <a:p>
                <a:pPr lvl="1"/>
                <a:r>
                  <a:rPr lang="en-US" dirty="0"/>
                  <a:t>Is this consistent with your findings in Problem 2? Why or why not?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152D3E-A5B6-CB05-C03D-2D45BB2BDB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 r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1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BA13-0AEE-A268-39D2-09DCF095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AB574C-C1F9-E81E-0816-DBB891F44E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last problem concerns the use of DMD</a:t>
                </a:r>
              </a:p>
              <a:p>
                <a:r>
                  <a:rPr lang="en-US" dirty="0"/>
                  <a:t>For the initial setup (11,000 MSM </a:t>
                </a:r>
                <a:r>
                  <a:rPr lang="en-US" dirty="0" err="1"/>
                  <a:t>PrEP</a:t>
                </a:r>
                <a:r>
                  <a:rPr lang="en-US" dirty="0"/>
                  <a:t> users, 1,000 HETF, 0 HETM), simulate the first three years of the 20-year period (using a time-step size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𝑑𝑎𝑦𝑠</m:t>
                    </m:r>
                  </m:oMath>
                </a14:m>
                <a:r>
                  <a:rPr lang="en-US" dirty="0"/>
                  <a:t>). </a:t>
                </a:r>
              </a:p>
              <a:p>
                <a:pPr lvl="1"/>
                <a:r>
                  <a:rPr lang="en-US" dirty="0"/>
                  <a:t>Then, use DMD to project the following 17-years using 1, 2, 3, 4, 5, and 6 DMD modes. Plot the relative error in time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 for each DMD reconstruction over the time-period</a:t>
                </a:r>
              </a:p>
              <a:p>
                <a:r>
                  <a:rPr lang="en-US" dirty="0"/>
                  <a:t>Next, perform the same procedure but for the case in which 50,000 </a:t>
                </a:r>
                <a:r>
                  <a:rPr lang="en-US" dirty="0" err="1"/>
                  <a:t>PrEP</a:t>
                </a:r>
                <a:r>
                  <a:rPr lang="en-US" dirty="0"/>
                  <a:t> users are added to the MSM population. How do the results differ?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AB574C-C1F9-E81E-0816-DBB891F44E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 r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13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11459</TotalTime>
  <Words>869</Words>
  <Application>Microsoft Macintosh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Problem 1 (cont.)</vt:lpstr>
      <vt:lpstr>Problem 2</vt:lpstr>
      <vt:lpstr>Parameter list values </vt:lpstr>
      <vt:lpstr>Problem 3</vt:lpstr>
      <vt:lpstr>Problem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modeling activity</dc:title>
  <dc:creator>Alexander Viguerie</dc:creator>
  <cp:lastModifiedBy>Alex V</cp:lastModifiedBy>
  <cp:revision>53</cp:revision>
  <dcterms:created xsi:type="dcterms:W3CDTF">2020-11-04T11:25:33Z</dcterms:created>
  <dcterms:modified xsi:type="dcterms:W3CDTF">2024-01-30T14:19:02Z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2022-10-17T18:26:36Z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4cc62652-a9fa-4463-a19b-e068e2aa6e35</vt:lpwstr>
  </property>
  <property fmtid="{D5CDD505-2E9C-101B-9397-08002B2CF9AE}" pid="8" name="MSIP_Label_8af03ff0-41c5-4c41-b55e-fabb8fae94be_ContentBits">
    <vt:lpwstr>0</vt:lpwstr>
  </property>
</Properties>
</file>